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media/media8.wav" ContentType="audio/x-wav"/>
  <Override PartName="/ppt/media/media10.wav" ContentType="audio/x-wav"/>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media/media7.wav" ContentType="audio/x-wav"/>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media/media18.wav" ContentType="audio/x-wav"/>
  <Override PartName="/ppt/slideLayouts/slideLayout10.xml" ContentType="application/vnd.openxmlformats-officedocument.presentationml.slideLayout+xml"/>
  <Override PartName="/ppt/media/media16.wav" ContentType="audio/x-wav"/>
  <Override PartName="/ppt/media/media14.wav" ContentType="audio/x-wav"/>
  <Override PartName="/ppt/media/media15.wav" ContentType="audio/x-wav"/>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media/media12.wav" ContentType="audio/x-wav"/>
  <Override PartName="/ppt/media/media13.wav" ContentType="audio/x-wav"/>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media/media9.wav" ContentType="audio/x-wav"/>
  <Override PartName="/ppt/media/media11.wav" ContentType="audio/x-wav"/>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6" r:id="rId7"/>
    <p:sldId id="270" r:id="rId8"/>
    <p:sldId id="271" r:id="rId9"/>
    <p:sldId id="272" r:id="rId10"/>
    <p:sldId id="273" r:id="rId11"/>
    <p:sldId id="274" r:id="rId12"/>
    <p:sldId id="267" r:id="rId13"/>
    <p:sldId id="275" r:id="rId14"/>
    <p:sldId id="265" r:id="rId15"/>
    <p:sldId id="266" r:id="rId16"/>
    <p:sldId id="27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4a"/><Relationship Id="rId2" Type="http://schemas.openxmlformats.org/officeDocument/2006/relationships/slideLayout" Target="../slideLayouts/slideLayout1.xml"/><Relationship Id="rId1" Type="http://schemas.openxmlformats.org/officeDocument/2006/relationships/audio"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4.xml"/><Relationship Id="rId7" Type="http://schemas.microsoft.com/office/2007/relationships/media" Target="../media/media13.wav"/><Relationship Id="rId2" Type="http://schemas.openxmlformats.org/officeDocument/2006/relationships/audio" Target="../media/media13.wav"/><Relationship Id="rId1" Type="http://schemas.openxmlformats.org/officeDocument/2006/relationships/audio" Target="../media/media12.wav"/><Relationship Id="rId6" Type="http://schemas.openxmlformats.org/officeDocument/2006/relationships/image" Target="../media/image12.png"/><Relationship Id="rId5" Type="http://schemas.microsoft.com/office/2007/relationships/media" Target="../media/media12.wav"/><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audio" Target="../media/media14.wav"/><Relationship Id="rId5" Type="http://schemas.openxmlformats.org/officeDocument/2006/relationships/image" Target="../media/image15.png"/><Relationship Id="rId4" Type="http://schemas.microsoft.com/office/2007/relationships/media" Target="../media/media14.wav"/></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audio" Target="../media/media15.wav"/><Relationship Id="rId5" Type="http://schemas.openxmlformats.org/officeDocument/2006/relationships/image" Target="../media/image13.png"/><Relationship Id="rId4" Type="http://schemas.microsoft.com/office/2007/relationships/media" Target="../media/media15.wav"/></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audio" Target="../media/media16.wav"/><Relationship Id="rId5" Type="http://schemas.openxmlformats.org/officeDocument/2006/relationships/image" Target="../media/image18.png"/><Relationship Id="rId4" Type="http://schemas.microsoft.com/office/2007/relationships/media" Target="../media/media16.wav"/></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microsoft.com/office/2007/relationships/media" Target="../media/media18.wav"/><Relationship Id="rId2" Type="http://schemas.openxmlformats.org/officeDocument/2006/relationships/slideLayout" Target="../slideLayouts/slideLayout2.xml"/><Relationship Id="rId1" Type="http://schemas.openxmlformats.org/officeDocument/2006/relationships/audio" Target="../media/media18.wav"/><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media" Target="../media/media3.m4a"/><Relationship Id="rId2" Type="http://schemas.openxmlformats.org/officeDocument/2006/relationships/audio" Target="../media/media3.m4a"/><Relationship Id="rId1" Type="http://schemas.openxmlformats.org/officeDocument/2006/relationships/audio" Target="../media/media2.m4a"/><Relationship Id="rId6" Type="http://schemas.openxmlformats.org/officeDocument/2006/relationships/image" Target="../media/image1.png"/><Relationship Id="rId5"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media4.m4a"/><Relationship Id="rId5" Type="http://schemas.openxmlformats.org/officeDocument/2006/relationships/image" Target="../media/image1.png"/><Relationship Id="rId4" Type="http://schemas.microsoft.com/office/2007/relationships/media" Target="../media/media4.m4a"/></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audio" Target="../media/media5.m4a"/><Relationship Id="rId5" Type="http://schemas.openxmlformats.org/officeDocument/2006/relationships/image" Target="../media/image1.png"/><Relationship Id="rId4" Type="http://schemas.microsoft.com/office/2007/relationships/media" Target="../media/media5.m4a"/></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media/media6.m4a"/><Relationship Id="rId5" Type="http://schemas.openxmlformats.org/officeDocument/2006/relationships/image" Target="../media/image1.png"/><Relationship Id="rId4" Type="http://schemas.microsoft.com/office/2007/relationships/media" Target="../media/media6.m4a"/></Relationships>
</file>

<file path=ppt/slides/_rels/slide6.xml.rels><?xml version="1.0" encoding="UTF-8" standalone="yes"?>
<Relationships xmlns="http://schemas.openxmlformats.org/package/2006/relationships"><Relationship Id="rId3" Type="http://schemas.microsoft.com/office/2007/relationships/media" Target="../media/media7.wav"/><Relationship Id="rId2" Type="http://schemas.openxmlformats.org/officeDocument/2006/relationships/slideLayout" Target="../slideLayouts/slideLayout2.xml"/><Relationship Id="rId1" Type="http://schemas.openxmlformats.org/officeDocument/2006/relationships/audio" Target="../media/media7.wav"/><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audio" Target="../media/media8.wav"/><Relationship Id="rId5" Type="http://schemas.openxmlformats.org/officeDocument/2006/relationships/image" Target="../media/image8.png"/><Relationship Id="rId4" Type="http://schemas.microsoft.com/office/2007/relationships/media" Target="../media/media8.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microsoft.com/office/2007/relationships/media" Target="../media/media10.wav"/><Relationship Id="rId2" Type="http://schemas.openxmlformats.org/officeDocument/2006/relationships/audio" Target="../media/media10.wav"/><Relationship Id="rId1" Type="http://schemas.openxmlformats.org/officeDocument/2006/relationships/audio" Target="../media/media9.wav"/><Relationship Id="rId6" Type="http://schemas.openxmlformats.org/officeDocument/2006/relationships/image" Target="../media/image8.png"/><Relationship Id="rId5" Type="http://schemas.microsoft.com/office/2007/relationships/media" Target="../media/media9.wav"/><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audio" Target="../media/media11.wav"/><Relationship Id="rId5" Type="http://schemas.openxmlformats.org/officeDocument/2006/relationships/image" Target="../media/image8.png"/><Relationship Id="rId4" Type="http://schemas.microsoft.com/office/2007/relationships/media" Target="../media/media1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470025"/>
          </a:xfrm>
        </p:spPr>
        <p:txBody>
          <a:bodyPr/>
          <a:lstStyle/>
          <a:p>
            <a:r>
              <a:rPr lang="en-IN" b="1" i="1" dirty="0" smtClean="0"/>
              <a:t>Twitter </a:t>
            </a:r>
            <a:r>
              <a:rPr lang="en-IN" b="1" i="1" dirty="0" err="1" smtClean="0"/>
              <a:t>Bot</a:t>
            </a:r>
            <a:r>
              <a:rPr lang="en-IN" b="1" i="1" dirty="0" smtClean="0"/>
              <a:t> Analysis using Machine Learning</a:t>
            </a:r>
            <a:endParaRPr lang="en-IN" b="1" i="1" dirty="0"/>
          </a:p>
        </p:txBody>
      </p:sp>
      <p:sp>
        <p:nvSpPr>
          <p:cNvPr id="3" name="Subtitle 2"/>
          <p:cNvSpPr>
            <a:spLocks noGrp="1"/>
          </p:cNvSpPr>
          <p:nvPr>
            <p:ph type="subTitle" idx="1"/>
          </p:nvPr>
        </p:nvSpPr>
        <p:spPr>
          <a:xfrm>
            <a:off x="2743200" y="3962400"/>
            <a:ext cx="6400800" cy="1752600"/>
          </a:xfrm>
        </p:spPr>
        <p:txBody>
          <a:bodyPr>
            <a:normAutofit/>
          </a:bodyPr>
          <a:lstStyle/>
          <a:p>
            <a:pPr algn="l"/>
            <a:r>
              <a:rPr lang="en-IN" dirty="0" smtClean="0"/>
              <a:t>			-</a:t>
            </a:r>
            <a:r>
              <a:rPr lang="en-IN" dirty="0" err="1" smtClean="0"/>
              <a:t>Akshay</a:t>
            </a:r>
            <a:r>
              <a:rPr lang="en-IN" dirty="0" smtClean="0"/>
              <a:t> </a:t>
            </a:r>
            <a:r>
              <a:rPr lang="en-IN" dirty="0" err="1" smtClean="0"/>
              <a:t>Hazare</a:t>
            </a:r>
            <a:endParaRPr lang="en-IN" dirty="0" smtClean="0"/>
          </a:p>
          <a:p>
            <a:pPr algn="l"/>
            <a:r>
              <a:rPr lang="en-IN" dirty="0" smtClean="0"/>
              <a:t>			-</a:t>
            </a:r>
            <a:r>
              <a:rPr lang="en-IN" dirty="0" err="1" smtClean="0"/>
              <a:t>Gaurang</a:t>
            </a:r>
            <a:r>
              <a:rPr lang="en-IN" dirty="0" smtClean="0"/>
              <a:t> </a:t>
            </a:r>
            <a:r>
              <a:rPr lang="en-IN" dirty="0" err="1" smtClean="0"/>
              <a:t>Gatlewar</a:t>
            </a:r>
            <a:endParaRPr lang="en-IN" dirty="0" smtClean="0"/>
          </a:p>
          <a:p>
            <a:pPr algn="l"/>
            <a:r>
              <a:rPr lang="en-IN" dirty="0" smtClean="0"/>
              <a:t>			-</a:t>
            </a:r>
            <a:r>
              <a:rPr lang="en-IN" dirty="0" err="1" smtClean="0"/>
              <a:t>Shyam</a:t>
            </a:r>
            <a:r>
              <a:rPr lang="en-IN" dirty="0" smtClean="0"/>
              <a:t> Nair</a:t>
            </a:r>
            <a:endParaRPr lang="en-IN" dirty="0"/>
          </a:p>
        </p:txBody>
      </p:sp>
      <p:pic>
        <p:nvPicPr>
          <p:cNvPr id="5" name="Screen1">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7924800" y="152400"/>
            <a:ext cx="812800" cy="812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4. Support Vector Machine</a:t>
            </a:r>
            <a:endParaRPr lang="en-IN" dirty="0"/>
          </a:p>
        </p:txBody>
      </p:sp>
      <p:sp>
        <p:nvSpPr>
          <p:cNvPr id="3" name="Content Placeholder 2"/>
          <p:cNvSpPr>
            <a:spLocks noGrp="1"/>
          </p:cNvSpPr>
          <p:nvPr>
            <p:ph sz="half" idx="1"/>
          </p:nvPr>
        </p:nvSpPr>
        <p:spPr/>
        <p:txBody>
          <a:bodyPr>
            <a:normAutofit fontScale="47500" lnSpcReduction="20000"/>
          </a:bodyPr>
          <a:lstStyle/>
          <a:p>
            <a:pPr algn="just">
              <a:buNone/>
            </a:pPr>
            <a:r>
              <a:rPr lang="en-IN" sz="3600" b="1" dirty="0" smtClean="0"/>
              <a:t>Description: </a:t>
            </a:r>
            <a:r>
              <a:rPr lang="en-IN" dirty="0" smtClean="0"/>
              <a:t>In machine learning, support vector machines (SVMs, also support vector networks) are supervised learning models with associated learning algorithms that analyze data used for classification and regression analysis. Given a set of training examples, each marked as belonging to one or the other of two categories, an SVM training algorithm builds a model that assigns new examples to one category or the other, making it a non-probabilistic binary linear classifier. An SVM model is a representation of the examples as points in space, mapped so that the examples of the separate categories are divided by a clear gap that is as wide as possible. New examples are then mapped into that same space and predicted to belong to a category based on which side of the gap they fall.</a:t>
            </a:r>
            <a:endParaRPr lang="en-IN" sz="4000" dirty="0"/>
          </a:p>
        </p:txBody>
      </p:sp>
      <p:sp>
        <p:nvSpPr>
          <p:cNvPr id="4" name="Content Placeholder 3"/>
          <p:cNvSpPr>
            <a:spLocks noGrp="1"/>
          </p:cNvSpPr>
          <p:nvPr>
            <p:ph sz="half" idx="2"/>
          </p:nvPr>
        </p:nvSpPr>
        <p:spPr/>
        <p:txBody>
          <a:bodyPr>
            <a:normAutofit fontScale="47500" lnSpcReduction="20000"/>
          </a:bodyPr>
          <a:lstStyle/>
          <a:p>
            <a:pPr>
              <a:buNone/>
            </a:pPr>
            <a:r>
              <a:rPr lang="en-IN" sz="4400" b="1" dirty="0" smtClean="0"/>
              <a:t>Cross Validation Score</a:t>
            </a:r>
            <a:r>
              <a:rPr lang="en-IN" sz="4400" dirty="0" smtClean="0"/>
              <a:t> : 0.7271</a:t>
            </a: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r>
              <a:rPr lang="en-IN" sz="4400" b="1" dirty="0" smtClean="0"/>
              <a:t>Confusion Matrix: </a:t>
            </a:r>
            <a:r>
              <a:rPr lang="en-IN" sz="4400" dirty="0" smtClean="0"/>
              <a:t>[215  7]</a:t>
            </a:r>
          </a:p>
          <a:p>
            <a:pPr>
              <a:buNone/>
            </a:pPr>
            <a:r>
              <a:rPr lang="en-IN" sz="4400" dirty="0" smtClean="0"/>
              <a:t>			       [84  269]</a:t>
            </a:r>
          </a:p>
          <a:p>
            <a:pPr>
              <a:buNone/>
            </a:pPr>
            <a:endParaRPr lang="en-IN" sz="4400" b="1" dirty="0" smtClean="0"/>
          </a:p>
          <a:p>
            <a:pPr>
              <a:buNone/>
            </a:pPr>
            <a:r>
              <a:rPr lang="en-IN" sz="4400" b="1" dirty="0" smtClean="0"/>
              <a:t>Accuracy</a:t>
            </a:r>
            <a:r>
              <a:rPr lang="en-IN" sz="4400" dirty="0" smtClean="0"/>
              <a:t> : 84.17%</a:t>
            </a:r>
            <a:endParaRPr lang="en-IN" sz="4400" dirty="0"/>
          </a:p>
        </p:txBody>
      </p:sp>
      <p:pic>
        <p:nvPicPr>
          <p:cNvPr id="5" name="Picture 4" descr="SVM.jpg"/>
          <p:cNvPicPr>
            <a:picLocks noChangeAspect="1"/>
          </p:cNvPicPr>
          <p:nvPr/>
        </p:nvPicPr>
        <p:blipFill>
          <a:blip r:embed="rId4" cstate="print"/>
          <a:srcRect b="57143"/>
          <a:stretch>
            <a:fillRect/>
          </a:stretch>
        </p:blipFill>
        <p:spPr>
          <a:xfrm>
            <a:off x="4724400" y="2362200"/>
            <a:ext cx="3886200" cy="1219200"/>
          </a:xfrm>
          <a:prstGeom prst="rect">
            <a:avLst/>
          </a:prstGeom>
        </p:spPr>
      </p:pic>
      <p:pic>
        <p:nvPicPr>
          <p:cNvPr id="7" name="Recorded Sound">
            <a:hlinkClick r:id="" action="ppaction://media"/>
          </p:cNvPr>
          <p:cNvPicPr>
            <a:picLocks noRot="1" noChangeAspect="1"/>
          </p:cNvPicPr>
          <p:nvPr>
            <a:audioFile r:link="rId1"/>
            <p:extLst>
              <p:ext uri="{DAA4B4D4-6D71-4841-9C94-3DE7FCFB9230}">
                <p14:media xmlns="" xmlns:p14="http://schemas.microsoft.com/office/powerpoint/2010/main" r:embed="rId5"/>
              </p:ext>
            </p:extLst>
          </p:nvPr>
        </p:nvPicPr>
        <p:blipFill>
          <a:blip r:embed="rId6" cstate="print"/>
          <a:stretch>
            <a:fillRect/>
          </a:stretch>
        </p:blipFill>
        <p:spPr>
          <a:xfrm>
            <a:off x="8534400" y="365919"/>
            <a:ext cx="304800" cy="304800"/>
          </a:xfrm>
          <a:prstGeom prst="rect">
            <a:avLst/>
          </a:prstGeom>
        </p:spPr>
      </p:pic>
      <p:pic>
        <p:nvPicPr>
          <p:cNvPr id="8" name="Recorded Sound">
            <a:hlinkClick r:id="" action="ppaction://media"/>
          </p:cNvPr>
          <p:cNvPicPr>
            <a:picLocks noRot="1" noChangeAspect="1"/>
          </p:cNvPicPr>
          <p:nvPr>
            <a:audioFile r:link="rId2"/>
            <p:extLst>
              <p:ext uri="{DAA4B4D4-6D71-4841-9C94-3DE7FCFB9230}">
                <p14:media xmlns="" xmlns:p14="http://schemas.microsoft.com/office/powerpoint/2010/main" r:embed="rId7"/>
              </p:ext>
            </p:extLst>
          </p:nvPr>
        </p:nvPicPr>
        <p:blipFill>
          <a:blip r:embed="rId8" cstate="print"/>
          <a:stretch>
            <a:fillRect/>
          </a:stretch>
        </p:blipFill>
        <p:spPr>
          <a:xfrm>
            <a:off x="8534400" y="10668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38"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818" fill="hold"/>
                                        <p:tgtEl>
                                          <p:spTgt spid="8"/>
                                        </p:tgtEl>
                                      </p:cBhvr>
                                    </p:cmd>
                                  </p:childTnLst>
                                </p:cTn>
                              </p:par>
                            </p:childTnLst>
                          </p:cTn>
                        </p:par>
                      </p:childTnLst>
                    </p:cTn>
                  </p:par>
                </p:childTnLst>
              </p:cTn>
              <p:nextCondLst>
                <p:cond evt="onClick" delay="0">
                  <p:tgtEl>
                    <p:spTgt spid="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 Adaptive Boosting  Classifier</a:t>
            </a:r>
            <a:endParaRPr lang="en-IN" dirty="0"/>
          </a:p>
        </p:txBody>
      </p:sp>
      <p:sp>
        <p:nvSpPr>
          <p:cNvPr id="3" name="Content Placeholder 2"/>
          <p:cNvSpPr>
            <a:spLocks noGrp="1"/>
          </p:cNvSpPr>
          <p:nvPr>
            <p:ph sz="half" idx="1"/>
          </p:nvPr>
        </p:nvSpPr>
        <p:spPr/>
        <p:txBody>
          <a:bodyPr>
            <a:normAutofit fontScale="47500" lnSpcReduction="20000"/>
          </a:bodyPr>
          <a:lstStyle/>
          <a:p>
            <a:pPr algn="just">
              <a:buNone/>
            </a:pPr>
            <a:r>
              <a:rPr lang="en-IN" sz="3600" b="1" dirty="0" smtClean="0"/>
              <a:t>Description:</a:t>
            </a:r>
            <a:r>
              <a:rPr lang="en-IN" dirty="0" smtClean="0"/>
              <a:t> </a:t>
            </a:r>
            <a:r>
              <a:rPr lang="en-IN" sz="2900" dirty="0" smtClean="0"/>
              <a:t>It can be used in conjunction with many other types of learning algorithms to improve their performance. The output of the other learning algorithms ('weak learners') is combined into a weighted sum that represents the final output of the boosted classifier. </a:t>
            </a:r>
            <a:r>
              <a:rPr lang="en-IN" sz="2900" dirty="0" err="1" smtClean="0"/>
              <a:t>Ada</a:t>
            </a:r>
            <a:r>
              <a:rPr lang="en-IN" sz="2900" dirty="0" smtClean="0"/>
              <a:t> Boost is adaptive in the sense that subsequent weak learners are tweaked in favour of those instances misclassified by previous classifiers. </a:t>
            </a:r>
            <a:r>
              <a:rPr lang="en-IN" sz="2900" dirty="0" err="1" smtClean="0"/>
              <a:t>Ada</a:t>
            </a:r>
            <a:r>
              <a:rPr lang="en-IN" sz="2900" dirty="0" smtClean="0"/>
              <a:t> Boost is sensitive to noisy data and outliers. In some problems it can be less susceptible to the over fitting problem than other learning algorithms. The individual learners can be weak, but as long as the performance of each one is slightly better than random guessing (e.g., their error rate is smaller than 0.5 for binary classification), the final model can be proven to converge to a strong learner. </a:t>
            </a:r>
            <a:endParaRPr lang="en-IN" sz="2900" dirty="0"/>
          </a:p>
        </p:txBody>
      </p:sp>
      <p:sp>
        <p:nvSpPr>
          <p:cNvPr id="4" name="Content Placeholder 3"/>
          <p:cNvSpPr>
            <a:spLocks noGrp="1"/>
          </p:cNvSpPr>
          <p:nvPr>
            <p:ph sz="half" idx="2"/>
          </p:nvPr>
        </p:nvSpPr>
        <p:spPr>
          <a:xfrm>
            <a:off x="4648200" y="1600200"/>
            <a:ext cx="4038600" cy="4525963"/>
          </a:xfrm>
        </p:spPr>
        <p:txBody>
          <a:bodyPr>
            <a:normAutofit fontScale="47500" lnSpcReduction="20000"/>
          </a:bodyPr>
          <a:lstStyle/>
          <a:p>
            <a:pPr>
              <a:buNone/>
            </a:pPr>
            <a:r>
              <a:rPr lang="en-IN" sz="4400" b="1" dirty="0" smtClean="0"/>
              <a:t>Cross Validation Score: </a:t>
            </a:r>
            <a:r>
              <a:rPr lang="en-IN" sz="4400" dirty="0" smtClean="0"/>
              <a:t>0.8863</a:t>
            </a: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endParaRPr lang="en-IN" sz="4400" b="1" dirty="0" smtClean="0"/>
          </a:p>
          <a:p>
            <a:pPr>
              <a:buNone/>
            </a:pPr>
            <a:r>
              <a:rPr lang="en-IN" sz="4400" b="1" dirty="0" smtClean="0"/>
              <a:t>Confusion Matrix</a:t>
            </a:r>
            <a:r>
              <a:rPr lang="en-IN" sz="4400" dirty="0" smtClean="0"/>
              <a:t>: [294  3]</a:t>
            </a:r>
          </a:p>
          <a:p>
            <a:pPr>
              <a:buNone/>
            </a:pPr>
            <a:r>
              <a:rPr lang="en-IN" sz="4400" dirty="0" smtClean="0"/>
              <a:t>			[5  273]</a:t>
            </a:r>
          </a:p>
          <a:p>
            <a:pPr>
              <a:buNone/>
            </a:pPr>
            <a:endParaRPr lang="en-IN" sz="4400" dirty="0" smtClean="0"/>
          </a:p>
          <a:p>
            <a:pPr>
              <a:buNone/>
            </a:pPr>
            <a:r>
              <a:rPr lang="en-IN" sz="4400" b="1" dirty="0" smtClean="0"/>
              <a:t>Accuracy</a:t>
            </a:r>
            <a:r>
              <a:rPr lang="en-IN" sz="4400" dirty="0" smtClean="0"/>
              <a:t> : 98.6%	</a:t>
            </a:r>
            <a:endParaRPr lang="en-IN" sz="4400" dirty="0"/>
          </a:p>
        </p:txBody>
      </p:sp>
      <p:pic>
        <p:nvPicPr>
          <p:cNvPr id="5" name="Picture 4" descr="ADB.jpg"/>
          <p:cNvPicPr>
            <a:picLocks noChangeAspect="1"/>
          </p:cNvPicPr>
          <p:nvPr/>
        </p:nvPicPr>
        <p:blipFill>
          <a:blip r:embed="rId3" cstate="print"/>
          <a:srcRect b="30556"/>
          <a:stretch>
            <a:fillRect/>
          </a:stretch>
        </p:blipFill>
        <p:spPr>
          <a:xfrm>
            <a:off x="4572000" y="1981200"/>
            <a:ext cx="4381500" cy="1752600"/>
          </a:xfrm>
          <a:prstGeom prst="rect">
            <a:avLst/>
          </a:prstGeom>
        </p:spPr>
      </p:pic>
      <p:pic>
        <p:nvPicPr>
          <p:cNvPr id="6" name="Recorded Sound">
            <a:hlinkClick r:id="" action="ppaction://media"/>
          </p:cNvPr>
          <p:cNvPicPr>
            <a:picLocks noRot="1"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610600" y="228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0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Comparison </a:t>
            </a:r>
            <a:endParaRPr lang="en-IN" dirty="0"/>
          </a:p>
        </p:txBody>
      </p:sp>
      <p:pic>
        <p:nvPicPr>
          <p:cNvPr id="8" name="Content Placeholder 7" descr="download (4).png"/>
          <p:cNvPicPr>
            <a:picLocks noGrp="1" noChangeAspect="1"/>
          </p:cNvPicPr>
          <p:nvPr>
            <p:ph idx="1"/>
          </p:nvPr>
        </p:nvPicPr>
        <p:blipFill>
          <a:blip r:embed="rId3" cstate="print"/>
          <a:stretch>
            <a:fillRect/>
          </a:stretch>
        </p:blipFill>
        <p:spPr>
          <a:xfrm>
            <a:off x="1066800" y="1219200"/>
            <a:ext cx="6731613" cy="4445404"/>
          </a:xfrm>
        </p:spPr>
      </p:pic>
      <p:pic>
        <p:nvPicPr>
          <p:cNvPr id="4" name="Recorded Sound">
            <a:hlinkClick r:id="" action="ppaction://media"/>
          </p:cNvPr>
          <p:cNvPicPr>
            <a:picLocks noRot="1"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839200" y="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0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696200" cy="717550"/>
          </a:xfrm>
        </p:spPr>
        <p:txBody>
          <a:bodyPr>
            <a:normAutofit/>
          </a:bodyPr>
          <a:lstStyle/>
          <a:p>
            <a:pPr algn="ctr"/>
            <a:r>
              <a:rPr lang="en-IN" sz="3600" dirty="0" smtClean="0"/>
              <a:t>Comparison </a:t>
            </a:r>
            <a:endParaRPr lang="en-IN" sz="3600" dirty="0"/>
          </a:p>
        </p:txBody>
      </p:sp>
      <p:sp>
        <p:nvSpPr>
          <p:cNvPr id="5" name="Text Placeholder 4"/>
          <p:cNvSpPr>
            <a:spLocks noGrp="1"/>
          </p:cNvSpPr>
          <p:nvPr>
            <p:ph type="body" sz="half" idx="2"/>
          </p:nvPr>
        </p:nvSpPr>
        <p:spPr/>
        <p:txBody>
          <a:bodyPr/>
          <a:lstStyle/>
          <a:p>
            <a:endParaRPr lang="en-IN" dirty="0"/>
          </a:p>
        </p:txBody>
      </p:sp>
      <p:pic>
        <p:nvPicPr>
          <p:cNvPr id="8" name="Content Placeholder 7" descr="download (5).png"/>
          <p:cNvPicPr>
            <a:picLocks noGrp="1" noChangeAspect="1"/>
          </p:cNvPicPr>
          <p:nvPr>
            <p:ph idx="1"/>
          </p:nvPr>
        </p:nvPicPr>
        <p:blipFill>
          <a:blip r:embed="rId3" cstate="print"/>
          <a:stretch>
            <a:fillRect/>
          </a:stretch>
        </p:blipFill>
        <p:spPr>
          <a:xfrm>
            <a:off x="685800" y="1143000"/>
            <a:ext cx="7315200" cy="5107200"/>
          </a:xfrm>
        </p:spPr>
      </p:pic>
      <p:pic>
        <p:nvPicPr>
          <p:cNvPr id="7" name="Recorded Sound">
            <a:hlinkClick r:id="" action="ppaction://media"/>
          </p:cNvPr>
          <p:cNvPicPr>
            <a:picLocks noRot="1"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458200" y="3048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18"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r>
              <a:rPr lang="en-IN" sz="2800" dirty="0" smtClean="0"/>
              <a:t>                                         Conclusion</a:t>
            </a:r>
            <a:r>
              <a:rPr lang="en-IN" dirty="0" smtClean="0"/>
              <a:t/>
            </a:r>
            <a:br>
              <a:rPr lang="en-IN" dirty="0" smtClean="0"/>
            </a:br>
            <a:endParaRPr lang="en-IN" dirty="0"/>
          </a:p>
        </p:txBody>
      </p:sp>
      <p:sp>
        <p:nvSpPr>
          <p:cNvPr id="3" name="Content Placeholder 2"/>
          <p:cNvSpPr>
            <a:spLocks noGrp="1"/>
          </p:cNvSpPr>
          <p:nvPr>
            <p:ph idx="1"/>
          </p:nvPr>
        </p:nvSpPr>
        <p:spPr/>
        <p:txBody>
          <a:bodyPr/>
          <a:lstStyle/>
          <a:p>
            <a:pPr>
              <a:buNone/>
            </a:pPr>
            <a:r>
              <a:rPr lang="en-IN" dirty="0" smtClean="0"/>
              <a:t>    </a:t>
            </a:r>
            <a:endParaRPr lang="en-IN" dirty="0"/>
          </a:p>
        </p:txBody>
      </p:sp>
      <p:sp>
        <p:nvSpPr>
          <p:cNvPr id="5" name="Text Placeholder 4"/>
          <p:cNvSpPr>
            <a:spLocks noGrp="1"/>
          </p:cNvSpPr>
          <p:nvPr>
            <p:ph type="body" sz="half" idx="2"/>
          </p:nvPr>
        </p:nvSpPr>
        <p:spPr/>
        <p:txBody>
          <a:bodyPr>
            <a:normAutofit/>
          </a:bodyPr>
          <a:lstStyle/>
          <a:p>
            <a:r>
              <a:rPr lang="en-IN" sz="2400" dirty="0" smtClean="0"/>
              <a:t>Based on the cross validation score of all the models, we choose Gradient Boosting Classifier  because it provides a  maximum cross validation score of 0.9016</a:t>
            </a:r>
            <a:endParaRPr lang="en-IN" sz="2400" dirty="0"/>
          </a:p>
        </p:txBody>
      </p:sp>
      <p:graphicFrame>
        <p:nvGraphicFramePr>
          <p:cNvPr id="7" name="Table 6"/>
          <p:cNvGraphicFramePr>
            <a:graphicFrameLocks noGrp="1"/>
          </p:cNvGraphicFramePr>
          <p:nvPr>
            <p:extLst>
              <p:ext uri="{D42A27DB-BD31-4B8C-83A1-F6EECF244321}">
                <p14:modId xmlns="" xmlns:p14="http://schemas.microsoft.com/office/powerpoint/2010/main" val="884951499"/>
              </p:ext>
            </p:extLst>
          </p:nvPr>
        </p:nvGraphicFramePr>
        <p:xfrm>
          <a:off x="4343400" y="1676400"/>
          <a:ext cx="4191000" cy="4191000"/>
        </p:xfrm>
        <a:graphic>
          <a:graphicData uri="http://schemas.openxmlformats.org/drawingml/2006/table">
            <a:tbl>
              <a:tblPr firstRow="1" bandRow="1">
                <a:tableStyleId>{5C22544A-7EE6-4342-B048-85BDC9FD1C3A}</a:tableStyleId>
              </a:tblPr>
              <a:tblGrid>
                <a:gridCol w="2095500"/>
                <a:gridCol w="2095500"/>
              </a:tblGrid>
              <a:tr h="698500">
                <a:tc>
                  <a:txBody>
                    <a:bodyPr/>
                    <a:lstStyle/>
                    <a:p>
                      <a:r>
                        <a:rPr lang="en-IN" dirty="0" smtClean="0"/>
                        <a:t>Algorithms</a:t>
                      </a:r>
                      <a:endParaRPr lang="en-IN" dirty="0"/>
                    </a:p>
                  </a:txBody>
                  <a:tcPr/>
                </a:tc>
                <a:tc>
                  <a:txBody>
                    <a:bodyPr/>
                    <a:lstStyle/>
                    <a:p>
                      <a:r>
                        <a:rPr lang="en-IN" dirty="0" smtClean="0"/>
                        <a:t>Cross</a:t>
                      </a:r>
                      <a:r>
                        <a:rPr lang="en-IN" baseline="0" dirty="0" smtClean="0"/>
                        <a:t> Val Score</a:t>
                      </a:r>
                      <a:endParaRPr lang="en-IN" dirty="0"/>
                    </a:p>
                  </a:txBody>
                  <a:tcPr/>
                </a:tc>
              </a:tr>
              <a:tr h="698500">
                <a:tc>
                  <a:txBody>
                    <a:bodyPr/>
                    <a:lstStyle/>
                    <a:p>
                      <a:r>
                        <a:rPr lang="en-IN" dirty="0" smtClean="0"/>
                        <a:t>Random Forest</a:t>
                      </a:r>
                      <a:r>
                        <a:rPr lang="en-IN" baseline="0" dirty="0" smtClean="0"/>
                        <a:t> Classifier</a:t>
                      </a:r>
                      <a:endParaRPr lang="en-IN" dirty="0"/>
                    </a:p>
                  </a:txBody>
                  <a:tcPr/>
                </a:tc>
                <a:tc>
                  <a:txBody>
                    <a:bodyPr/>
                    <a:lstStyle/>
                    <a:p>
                      <a:r>
                        <a:rPr lang="en-IN" dirty="0" smtClean="0"/>
                        <a:t>0.9002</a:t>
                      </a:r>
                      <a:endParaRPr lang="en-IN" dirty="0"/>
                    </a:p>
                  </a:txBody>
                  <a:tcPr/>
                </a:tc>
              </a:tr>
              <a:tr h="698500">
                <a:tc>
                  <a:txBody>
                    <a:bodyPr/>
                    <a:lstStyle/>
                    <a:p>
                      <a:r>
                        <a:rPr lang="en-IN" dirty="0" smtClean="0"/>
                        <a:t>Gradient Boosting Classifier</a:t>
                      </a:r>
                      <a:endParaRPr lang="en-IN" dirty="0"/>
                    </a:p>
                  </a:txBody>
                  <a:tcPr/>
                </a:tc>
                <a:tc>
                  <a:txBody>
                    <a:bodyPr/>
                    <a:lstStyle/>
                    <a:p>
                      <a:r>
                        <a:rPr lang="en-IN" dirty="0" smtClean="0"/>
                        <a:t>0.9016</a:t>
                      </a:r>
                      <a:endParaRPr lang="en-IN" dirty="0"/>
                    </a:p>
                  </a:txBody>
                  <a:tcPr/>
                </a:tc>
              </a:tr>
              <a:tr h="698500">
                <a:tc>
                  <a:txBody>
                    <a:bodyPr/>
                    <a:lstStyle/>
                    <a:p>
                      <a:r>
                        <a:rPr lang="en-IN" dirty="0" smtClean="0"/>
                        <a:t>Decision</a:t>
                      </a:r>
                      <a:r>
                        <a:rPr lang="en-IN" baseline="0" dirty="0" smtClean="0"/>
                        <a:t> Tree Classifier</a:t>
                      </a:r>
                      <a:endParaRPr lang="en-IN" dirty="0"/>
                    </a:p>
                  </a:txBody>
                  <a:tcPr/>
                </a:tc>
                <a:tc>
                  <a:txBody>
                    <a:bodyPr/>
                    <a:lstStyle/>
                    <a:p>
                      <a:r>
                        <a:rPr lang="en-IN" dirty="0" smtClean="0"/>
                        <a:t>0.8723</a:t>
                      </a:r>
                      <a:endParaRPr lang="en-IN" dirty="0"/>
                    </a:p>
                  </a:txBody>
                  <a:tcPr/>
                </a:tc>
              </a:tr>
              <a:tr h="698500">
                <a:tc>
                  <a:txBody>
                    <a:bodyPr/>
                    <a:lstStyle/>
                    <a:p>
                      <a:r>
                        <a:rPr lang="en-IN" dirty="0" smtClean="0"/>
                        <a:t>Support</a:t>
                      </a:r>
                      <a:r>
                        <a:rPr lang="en-IN" baseline="0" dirty="0" smtClean="0"/>
                        <a:t> Vector Machine</a:t>
                      </a:r>
                      <a:endParaRPr lang="en-IN" dirty="0"/>
                    </a:p>
                  </a:txBody>
                  <a:tcPr/>
                </a:tc>
                <a:tc>
                  <a:txBody>
                    <a:bodyPr/>
                    <a:lstStyle/>
                    <a:p>
                      <a:r>
                        <a:rPr lang="en-IN" sz="1800" dirty="0" smtClean="0"/>
                        <a:t>0.7271</a:t>
                      </a:r>
                      <a:endParaRPr lang="en-IN" dirty="0"/>
                    </a:p>
                  </a:txBody>
                  <a:tcPr/>
                </a:tc>
              </a:tr>
              <a:tr h="698500">
                <a:tc>
                  <a:txBody>
                    <a:bodyPr/>
                    <a:lstStyle/>
                    <a:p>
                      <a:r>
                        <a:rPr lang="en-IN" dirty="0" smtClean="0"/>
                        <a:t>Adaptive Boosting Classifier</a:t>
                      </a:r>
                      <a:endParaRPr lang="en-IN" dirty="0"/>
                    </a:p>
                  </a:txBody>
                  <a:tcPr/>
                </a:tc>
                <a:tc>
                  <a:txBody>
                    <a:bodyPr/>
                    <a:lstStyle/>
                    <a:p>
                      <a:r>
                        <a:rPr lang="en-IN" dirty="0" smtClean="0"/>
                        <a:t>0.8863</a:t>
                      </a:r>
                      <a:endParaRPr lang="en-IN" dirty="0"/>
                    </a:p>
                  </a:txBody>
                  <a:tcPr/>
                </a:tc>
              </a:tr>
            </a:tbl>
          </a:graphicData>
        </a:graphic>
      </p:graphicFrame>
      <p:pic>
        <p:nvPicPr>
          <p:cNvPr id="8" name="Recorded Sound">
            <a:hlinkClick r:id="" action="ppaction://media"/>
          </p:cNvPr>
          <p:cNvPicPr>
            <a:picLocks noRot="1" noChangeAspect="1"/>
          </p:cNvPicPr>
          <p:nvPr>
            <a:wavAudioFile r:embed="rId1" name="Recorded Sound"/>
          </p:nvPr>
        </p:nvPicPr>
        <p:blipFill>
          <a:blip r:embed="rId3" cstate="print"/>
          <a:stretch>
            <a:fillRect/>
          </a:stretch>
        </p:blipFill>
        <p:spPr>
          <a:xfrm>
            <a:off x="8534400" y="4572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8"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3" name="Content Placeholder 2"/>
          <p:cNvSpPr>
            <a:spLocks noGrp="1"/>
          </p:cNvSpPr>
          <p:nvPr>
            <p:ph idx="1"/>
          </p:nvPr>
        </p:nvSpPr>
        <p:spPr/>
        <p:txBody>
          <a:bodyPr>
            <a:normAutofit fontScale="70000" lnSpcReduction="20000"/>
          </a:bodyPr>
          <a:lstStyle/>
          <a:p>
            <a:pPr>
              <a:buNone/>
            </a:pPr>
            <a:r>
              <a:rPr lang="en-IN" dirty="0" smtClean="0"/>
              <a:t>There are other improvements possible which have currently not been implemented to improve the prediction of the code. Currently only limited number of attributes have been used for classification. Further few more attributes can be used to improve the process as follows:</a:t>
            </a:r>
          </a:p>
          <a:p>
            <a:pPr>
              <a:buNone/>
            </a:pPr>
            <a:endParaRPr lang="en-IN" dirty="0" smtClean="0"/>
          </a:p>
          <a:p>
            <a:pPr>
              <a:buNone/>
            </a:pPr>
            <a:r>
              <a:rPr lang="en-IN" dirty="0" smtClean="0"/>
              <a:t>1. Status count rate can be used for prediction.</a:t>
            </a:r>
          </a:p>
          <a:p>
            <a:pPr>
              <a:buNone/>
            </a:pPr>
            <a:r>
              <a:rPr lang="en-IN" dirty="0" smtClean="0"/>
              <a:t>2. NLP can be performed on the text fields like description, statuses, etc.</a:t>
            </a:r>
          </a:p>
          <a:p>
            <a:pPr>
              <a:buNone/>
            </a:pPr>
            <a:r>
              <a:rPr lang="en-IN" dirty="0" smtClean="0"/>
              <a:t>3. NLP on description</a:t>
            </a:r>
          </a:p>
          <a:p>
            <a:pPr>
              <a:buNone/>
            </a:pPr>
            <a:r>
              <a:rPr lang="en-IN" dirty="0" smtClean="0"/>
              <a:t>4. Larger amount of Data with greater variation can be used to train the model.</a:t>
            </a:r>
          </a:p>
          <a:p>
            <a:pPr>
              <a:buNone/>
            </a:pPr>
            <a:r>
              <a:rPr lang="en-IN" dirty="0" smtClean="0"/>
              <a:t>5. Syntax and sentiment analysis can be performed.</a:t>
            </a:r>
          </a:p>
          <a:p>
            <a:pPr>
              <a:buNone/>
            </a:pPr>
            <a:r>
              <a:rPr lang="en-IN" dirty="0" smtClean="0"/>
              <a:t>6. Behaviour Analysis can be used to determine </a:t>
            </a:r>
            <a:r>
              <a:rPr lang="en-IN" dirty="0" err="1" smtClean="0"/>
              <a:t>bot</a:t>
            </a:r>
            <a:r>
              <a:rPr lang="en-IN" dirty="0" smtClean="0"/>
              <a:t> profiles.</a:t>
            </a:r>
            <a:endParaRPr lang="en-IN" dirty="0"/>
          </a:p>
        </p:txBody>
      </p:sp>
      <p:pic>
        <p:nvPicPr>
          <p:cNvPr id="4" name="Recorded Sound">
            <a:hlinkClick r:id="" action="ppaction://media"/>
          </p:cNvPr>
          <p:cNvPicPr>
            <a:picLocks noRot="1"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8839200" y="1524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4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Thank You!</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463" y="228600"/>
            <a:ext cx="8077200" cy="914399"/>
          </a:xfrm>
        </p:spPr>
        <p:txBody>
          <a:bodyPr/>
          <a:lstStyle/>
          <a:p>
            <a:r>
              <a:rPr lang="en-IN" dirty="0" smtClean="0"/>
              <a:t>Overview of the Problem</a:t>
            </a:r>
            <a:endParaRPr lang="en-IN" dirty="0"/>
          </a:p>
        </p:txBody>
      </p:sp>
      <p:sp>
        <p:nvSpPr>
          <p:cNvPr id="3" name="Subtitle 2"/>
          <p:cNvSpPr>
            <a:spLocks noGrp="1"/>
          </p:cNvSpPr>
          <p:nvPr>
            <p:ph type="subTitle" idx="1"/>
          </p:nvPr>
        </p:nvSpPr>
        <p:spPr>
          <a:xfrm>
            <a:off x="228600" y="1371599"/>
            <a:ext cx="4114800" cy="3657600"/>
          </a:xfrm>
        </p:spPr>
        <p:txBody>
          <a:bodyPr>
            <a:noAutofit/>
          </a:bodyPr>
          <a:lstStyle/>
          <a:p>
            <a:pPr algn="l"/>
            <a:r>
              <a:rPr lang="en-IN" sz="1600" b="1" dirty="0" smtClean="0">
                <a:solidFill>
                  <a:schemeClr val="tx1"/>
                </a:solidFill>
              </a:rPr>
              <a:t>TWITTER</a:t>
            </a:r>
            <a:r>
              <a:rPr lang="en-IN" sz="1600" dirty="0" smtClean="0">
                <a:solidFill>
                  <a:schemeClr val="tx1"/>
                </a:solidFill>
              </a:rPr>
              <a:t> is a popular online social networking and micro blogging tool, which was released in 2006. Remarkable simplicity is its distinctive feature. Its community interacts via publishing text - based posts, known as tweets. These bots randomly add users as their friends, expecting a few users to follow back. </a:t>
            </a:r>
          </a:p>
          <a:p>
            <a:pPr algn="l"/>
            <a:r>
              <a:rPr lang="en-IN" sz="1600" dirty="0" smtClean="0">
                <a:solidFill>
                  <a:schemeClr val="tx1"/>
                </a:solidFill>
              </a:rPr>
              <a:t>1 In this way, spam tweets posted by bots display on users’ homepages. Enticed by the appealing text content, some users may click on links and get redirected to spam or malicious sites. </a:t>
            </a:r>
          </a:p>
          <a:p>
            <a:pPr algn="l"/>
            <a:r>
              <a:rPr lang="en-IN" sz="1600" dirty="0" smtClean="0">
                <a:solidFill>
                  <a:schemeClr val="tx1"/>
                </a:solidFill>
              </a:rPr>
              <a:t>2 If human users are surrounded by malicious bots and spam tweets, their twittering experience deteriorates, and eventually the whole Twitter community will be hurt. The objective of this Project is to characterize the automation feature of Twitter accounts, and to classify them into two categories, human and bot. </a:t>
            </a:r>
            <a:endParaRPr lang="en-IN" sz="1600" dirty="0">
              <a:solidFill>
                <a:schemeClr val="tx1"/>
              </a:solidFill>
            </a:endParaRPr>
          </a:p>
        </p:txBody>
      </p:sp>
      <p:pic>
        <p:nvPicPr>
          <p:cNvPr id="3074" name="Picture 2" descr="C:\Users\Dell\Desktop\CORR.png"/>
          <p:cNvPicPr>
            <a:picLocks noChangeAspect="1" noChangeArrowheads="1"/>
          </p:cNvPicPr>
          <p:nvPr/>
        </p:nvPicPr>
        <p:blipFill>
          <a:blip r:embed="rId4" cstate="print"/>
          <a:srcRect/>
          <a:stretch>
            <a:fillRect/>
          </a:stretch>
        </p:blipFill>
        <p:spPr bwMode="auto">
          <a:xfrm>
            <a:off x="4657124" y="1447800"/>
            <a:ext cx="4486875" cy="3810000"/>
          </a:xfrm>
          <a:prstGeom prst="rect">
            <a:avLst/>
          </a:prstGeom>
          <a:noFill/>
        </p:spPr>
      </p:pic>
      <p:sp>
        <p:nvSpPr>
          <p:cNvPr id="4" name="TextBox 3"/>
          <p:cNvSpPr txBox="1"/>
          <p:nvPr/>
        </p:nvSpPr>
        <p:spPr>
          <a:xfrm>
            <a:off x="4986870" y="5334001"/>
            <a:ext cx="3647793" cy="369332"/>
          </a:xfrm>
          <a:prstGeom prst="rect">
            <a:avLst/>
          </a:prstGeom>
          <a:noFill/>
        </p:spPr>
        <p:txBody>
          <a:bodyPr wrap="none" rtlCol="0">
            <a:spAutoFit/>
          </a:bodyPr>
          <a:lstStyle/>
          <a:p>
            <a:r>
              <a:rPr lang="en-US" smtClean="0"/>
              <a:t>Correlation Matrix of all the Features</a:t>
            </a:r>
          </a:p>
        </p:txBody>
      </p:sp>
      <p:pic>
        <p:nvPicPr>
          <p:cNvPr id="5" name="Screen2">
            <a:hlinkClick r:id="" action="ppaction://media"/>
          </p:cNvPr>
          <p:cNvPicPr>
            <a:picLocks noChangeAspect="1"/>
          </p:cNvPicPr>
          <p:nvPr>
            <a:audioFile r:link="rId1"/>
            <p:extLst>
              <p:ext uri="{DAA4B4D4-6D71-4841-9C94-3DE7FCFB9230}">
                <p14:media xmlns="" xmlns:p14="http://schemas.microsoft.com/office/powerpoint/2010/main" r:embed="rId5"/>
              </p:ext>
            </p:extLst>
          </p:nvPr>
        </p:nvPicPr>
        <p:blipFill>
          <a:blip r:embed="rId6" cstate="print"/>
          <a:stretch>
            <a:fillRect/>
          </a:stretch>
        </p:blipFill>
        <p:spPr>
          <a:xfrm>
            <a:off x="7889373" y="-11361"/>
            <a:ext cx="812800" cy="812800"/>
          </a:xfrm>
          <a:prstGeom prst="rect">
            <a:avLst/>
          </a:prstGeom>
        </p:spPr>
      </p:pic>
      <p:pic>
        <p:nvPicPr>
          <p:cNvPr id="6" name="Screen2 -2 ">
            <a:hlinkClick r:id="" action="ppaction://media"/>
          </p:cNvPr>
          <p:cNvPicPr>
            <a:picLocks noChangeAspect="1"/>
          </p:cNvPicPr>
          <p:nvPr>
            <a:audioFile r:link="rId2"/>
            <p:extLst>
              <p:ext uri="{DAA4B4D4-6D71-4841-9C94-3DE7FCFB9230}">
                <p14:media xmlns="" xmlns:p14="http://schemas.microsoft.com/office/powerpoint/2010/main" r:embed="rId7"/>
              </p:ext>
            </p:extLst>
          </p:nvPr>
        </p:nvPicPr>
        <p:blipFill>
          <a:blip r:embed="rId6" cstate="print"/>
          <a:stretch>
            <a:fillRect/>
          </a:stretch>
        </p:blipFill>
        <p:spPr>
          <a:xfrm>
            <a:off x="7895388" y="733924"/>
            <a:ext cx="812800" cy="812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52"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470025"/>
          </a:xfrm>
        </p:spPr>
        <p:txBody>
          <a:bodyPr>
            <a:normAutofit/>
          </a:bodyPr>
          <a:lstStyle/>
          <a:p>
            <a:r>
              <a:rPr lang="en-IN" dirty="0" smtClean="0"/>
              <a:t>Overview of Dataset</a:t>
            </a:r>
          </a:p>
        </p:txBody>
      </p:sp>
      <p:sp>
        <p:nvSpPr>
          <p:cNvPr id="3" name="Subtitle 2"/>
          <p:cNvSpPr>
            <a:spLocks noGrp="1"/>
          </p:cNvSpPr>
          <p:nvPr>
            <p:ph type="subTitle" idx="1"/>
          </p:nvPr>
        </p:nvSpPr>
        <p:spPr>
          <a:xfrm>
            <a:off x="1292524" y="1371600"/>
            <a:ext cx="6400800" cy="1752600"/>
          </a:xfrm>
        </p:spPr>
        <p:txBody>
          <a:bodyPr>
            <a:normAutofit fontScale="62500" lnSpcReduction="20000"/>
          </a:bodyPr>
          <a:lstStyle/>
          <a:p>
            <a:pPr algn="just"/>
            <a:r>
              <a:rPr lang="en-IN" dirty="0" smtClean="0">
                <a:solidFill>
                  <a:schemeClr val="tx1"/>
                </a:solidFill>
              </a:rPr>
              <a:t>In this project, we first created a dataset which consists of around 2800 twitter profiles which included both bots and human profiles.</a:t>
            </a:r>
          </a:p>
          <a:p>
            <a:pPr algn="just"/>
            <a:r>
              <a:rPr lang="en-IN" dirty="0" smtClean="0">
                <a:solidFill>
                  <a:schemeClr val="tx1"/>
                </a:solidFill>
              </a:rPr>
              <a:t>This dataset consists of attributes like </a:t>
            </a:r>
            <a:r>
              <a:rPr lang="en-IN" dirty="0" err="1" smtClean="0">
                <a:solidFill>
                  <a:schemeClr val="tx1"/>
                </a:solidFill>
              </a:rPr>
              <a:t>screen_name</a:t>
            </a:r>
            <a:r>
              <a:rPr lang="en-IN" dirty="0" smtClean="0">
                <a:solidFill>
                  <a:schemeClr val="tx1"/>
                </a:solidFill>
              </a:rPr>
              <a:t>, description, verified etc. These attributes were extracted using Twitter APIs.  </a:t>
            </a:r>
          </a:p>
        </p:txBody>
      </p:sp>
      <p:pic>
        <p:nvPicPr>
          <p:cNvPr id="1026" name="Picture 2"/>
          <p:cNvPicPr>
            <a:picLocks noChangeAspect="1" noChangeArrowheads="1"/>
          </p:cNvPicPr>
          <p:nvPr/>
        </p:nvPicPr>
        <p:blipFill>
          <a:blip r:embed="rId3" cstate="print"/>
          <a:srcRect t="21667" b="10000"/>
          <a:stretch>
            <a:fillRect/>
          </a:stretch>
        </p:blipFill>
        <p:spPr bwMode="auto">
          <a:xfrm>
            <a:off x="307675" y="3124200"/>
            <a:ext cx="8528649" cy="3276600"/>
          </a:xfrm>
          <a:prstGeom prst="rect">
            <a:avLst/>
          </a:prstGeom>
          <a:noFill/>
          <a:ln w="9525">
            <a:noFill/>
            <a:miter lim="800000"/>
            <a:headEnd/>
            <a:tailEnd/>
          </a:ln>
        </p:spPr>
      </p:pic>
      <p:pic>
        <p:nvPicPr>
          <p:cNvPr id="4" name="Screen3">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7693324" y="279400"/>
            <a:ext cx="812800" cy="812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1"/>
            <a:ext cx="8001000" cy="914400"/>
          </a:xfrm>
        </p:spPr>
        <p:txBody>
          <a:bodyPr>
            <a:normAutofit fontScale="90000"/>
          </a:bodyPr>
          <a:lstStyle/>
          <a:p>
            <a:r>
              <a:rPr lang="en-IN" dirty="0" smtClean="0"/>
              <a:t>Cleaning and Analyzing the Data set</a:t>
            </a:r>
            <a:endParaRPr lang="en-IN" dirty="0"/>
          </a:p>
        </p:txBody>
      </p:sp>
      <p:sp>
        <p:nvSpPr>
          <p:cNvPr id="3" name="Subtitle 2"/>
          <p:cNvSpPr>
            <a:spLocks noGrp="1"/>
          </p:cNvSpPr>
          <p:nvPr>
            <p:ph type="subTitle" idx="1"/>
          </p:nvPr>
        </p:nvSpPr>
        <p:spPr>
          <a:xfrm>
            <a:off x="762000" y="1295400"/>
            <a:ext cx="3124200" cy="4495800"/>
          </a:xfrm>
        </p:spPr>
        <p:txBody>
          <a:bodyPr>
            <a:normAutofit/>
          </a:bodyPr>
          <a:lstStyle/>
          <a:p>
            <a:pPr algn="just"/>
            <a:r>
              <a:rPr lang="en-IN" sz="1800" dirty="0" smtClean="0">
                <a:solidFill>
                  <a:schemeClr val="tx1"/>
                </a:solidFill>
              </a:rPr>
              <a:t>1.Check if there are any missing values in the dataset and fill them with appropriately</a:t>
            </a:r>
          </a:p>
          <a:p>
            <a:pPr algn="just"/>
            <a:r>
              <a:rPr lang="en-IN" sz="1800" dirty="0" smtClean="0">
                <a:solidFill>
                  <a:schemeClr val="tx1"/>
                </a:solidFill>
              </a:rPr>
              <a:t>2.Replace all the ‘True’ and ‘False’ values with 1s and 0s respectively.</a:t>
            </a:r>
          </a:p>
          <a:p>
            <a:pPr algn="just"/>
            <a:r>
              <a:rPr lang="en-IN" sz="1800" dirty="0" smtClean="0">
                <a:solidFill>
                  <a:schemeClr val="tx1"/>
                </a:solidFill>
              </a:rPr>
              <a:t>3.Split the dataset into training set and testing set</a:t>
            </a:r>
          </a:p>
          <a:p>
            <a:pPr algn="just"/>
            <a:r>
              <a:rPr lang="en-IN" sz="1800" dirty="0" smtClean="0">
                <a:solidFill>
                  <a:schemeClr val="tx1"/>
                </a:solidFill>
              </a:rPr>
              <a:t>4.Standardizing the data.</a:t>
            </a:r>
            <a:endParaRPr lang="en-IN" sz="1800" dirty="0">
              <a:solidFill>
                <a:schemeClr val="tx1"/>
              </a:solidFill>
            </a:endParaRPr>
          </a:p>
        </p:txBody>
      </p:sp>
      <p:pic>
        <p:nvPicPr>
          <p:cNvPr id="2050" name="Picture 2"/>
          <p:cNvPicPr>
            <a:picLocks noChangeAspect="1" noChangeArrowheads="1"/>
          </p:cNvPicPr>
          <p:nvPr/>
        </p:nvPicPr>
        <p:blipFill>
          <a:blip r:embed="rId3" cstate="print"/>
          <a:srcRect l="15812" t="32292" r="38507" b="28125"/>
          <a:stretch>
            <a:fillRect/>
          </a:stretch>
        </p:blipFill>
        <p:spPr bwMode="auto">
          <a:xfrm>
            <a:off x="4114800" y="1219200"/>
            <a:ext cx="4800600" cy="4724400"/>
          </a:xfrm>
          <a:prstGeom prst="rect">
            <a:avLst/>
          </a:prstGeom>
          <a:noFill/>
          <a:ln w="9525">
            <a:noFill/>
            <a:miter lim="800000"/>
            <a:headEnd/>
            <a:tailEnd/>
          </a:ln>
        </p:spPr>
      </p:pic>
      <p:pic>
        <p:nvPicPr>
          <p:cNvPr id="4" name="Screen 4">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102600" y="152401"/>
            <a:ext cx="812800" cy="812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5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1"/>
            <a:ext cx="7772400" cy="761999"/>
          </a:xfrm>
        </p:spPr>
        <p:txBody>
          <a:bodyPr>
            <a:normAutofit fontScale="90000"/>
          </a:bodyPr>
          <a:lstStyle/>
          <a:p>
            <a:r>
              <a:rPr lang="en-IN" dirty="0" smtClean="0"/>
              <a:t>Analyze the Data set</a:t>
            </a:r>
            <a:endParaRPr lang="en-IN" dirty="0"/>
          </a:p>
        </p:txBody>
      </p:sp>
      <p:sp>
        <p:nvSpPr>
          <p:cNvPr id="3" name="Subtitle 2"/>
          <p:cNvSpPr>
            <a:spLocks noGrp="1"/>
          </p:cNvSpPr>
          <p:nvPr>
            <p:ph type="subTitle" idx="1"/>
          </p:nvPr>
        </p:nvSpPr>
        <p:spPr>
          <a:xfrm>
            <a:off x="457200" y="1066800"/>
            <a:ext cx="4114800" cy="5334000"/>
          </a:xfrm>
        </p:spPr>
        <p:txBody>
          <a:bodyPr>
            <a:normAutofit fontScale="55000" lnSpcReduction="20000"/>
          </a:bodyPr>
          <a:lstStyle/>
          <a:p>
            <a:pPr algn="l"/>
            <a:r>
              <a:rPr lang="en-IN" dirty="0" smtClean="0">
                <a:solidFill>
                  <a:schemeClr val="tx1"/>
                </a:solidFill>
              </a:rPr>
              <a:t>Of all the 19 attributes, there were some attributes from which we could easily classify whether the profile is a </a:t>
            </a:r>
            <a:r>
              <a:rPr lang="en-IN" dirty="0" err="1" smtClean="0">
                <a:solidFill>
                  <a:schemeClr val="tx1"/>
                </a:solidFill>
              </a:rPr>
              <a:t>bot</a:t>
            </a:r>
            <a:r>
              <a:rPr lang="en-IN" dirty="0" smtClean="0">
                <a:solidFill>
                  <a:schemeClr val="tx1"/>
                </a:solidFill>
              </a:rPr>
              <a:t> or not. Those attributes were : Verified, </a:t>
            </a:r>
            <a:r>
              <a:rPr lang="en-IN" dirty="0" err="1" smtClean="0">
                <a:solidFill>
                  <a:schemeClr val="tx1"/>
                </a:solidFill>
              </a:rPr>
              <a:t>default_Image</a:t>
            </a:r>
            <a:r>
              <a:rPr lang="en-IN" dirty="0" smtClean="0">
                <a:solidFill>
                  <a:schemeClr val="tx1"/>
                </a:solidFill>
              </a:rPr>
              <a:t>, </a:t>
            </a:r>
            <a:r>
              <a:rPr lang="en-IN" dirty="0" err="1" smtClean="0">
                <a:solidFill>
                  <a:schemeClr val="tx1"/>
                </a:solidFill>
              </a:rPr>
              <a:t>has_extended_profile</a:t>
            </a:r>
            <a:r>
              <a:rPr lang="en-IN" dirty="0" smtClean="0">
                <a:solidFill>
                  <a:schemeClr val="tx1"/>
                </a:solidFill>
              </a:rPr>
              <a:t> etc.</a:t>
            </a:r>
          </a:p>
          <a:p>
            <a:pPr algn="l"/>
            <a:endParaRPr lang="en-IN" dirty="0" smtClean="0">
              <a:solidFill>
                <a:schemeClr val="tx1"/>
              </a:solidFill>
            </a:endParaRPr>
          </a:p>
          <a:p>
            <a:pPr algn="l"/>
            <a:r>
              <a:rPr lang="en-IN" dirty="0" smtClean="0">
                <a:solidFill>
                  <a:schemeClr val="tx1"/>
                </a:solidFill>
              </a:rPr>
              <a:t>Then we estimated the impact of each attribute and decided which attribute to use of all the given attributes.</a:t>
            </a:r>
          </a:p>
          <a:p>
            <a:pPr algn="l"/>
            <a:endParaRPr lang="en-IN" dirty="0" smtClean="0">
              <a:solidFill>
                <a:schemeClr val="tx1"/>
              </a:solidFill>
            </a:endParaRPr>
          </a:p>
          <a:p>
            <a:pPr algn="l"/>
            <a:r>
              <a:rPr lang="en-IN" dirty="0" smtClean="0">
                <a:solidFill>
                  <a:schemeClr val="tx1"/>
                </a:solidFill>
              </a:rPr>
              <a:t>Still the accuracy was not to the mark and we had to consider more attributes in order to increase the accuracy. So, we further analyzed more attributes such as </a:t>
            </a:r>
            <a:r>
              <a:rPr lang="en-IN" dirty="0" err="1" smtClean="0">
                <a:solidFill>
                  <a:schemeClr val="tx1"/>
                </a:solidFill>
              </a:rPr>
              <a:t>screen_name</a:t>
            </a:r>
            <a:r>
              <a:rPr lang="en-IN" dirty="0" smtClean="0">
                <a:solidFill>
                  <a:schemeClr val="tx1"/>
                </a:solidFill>
              </a:rPr>
              <a:t>, description and name and found if the keyword ‘</a:t>
            </a:r>
            <a:r>
              <a:rPr lang="en-IN" dirty="0" err="1" smtClean="0">
                <a:solidFill>
                  <a:schemeClr val="tx1"/>
                </a:solidFill>
              </a:rPr>
              <a:t>bot</a:t>
            </a:r>
            <a:r>
              <a:rPr lang="en-IN" dirty="0" smtClean="0">
                <a:solidFill>
                  <a:schemeClr val="tx1"/>
                </a:solidFill>
              </a:rPr>
              <a:t>’ was mentioned in them. If yes, then then its more likely to be classified as a </a:t>
            </a:r>
            <a:r>
              <a:rPr lang="en-IN" dirty="0" err="1" smtClean="0">
                <a:solidFill>
                  <a:schemeClr val="tx1"/>
                </a:solidFill>
              </a:rPr>
              <a:t>Bot</a:t>
            </a:r>
            <a:r>
              <a:rPr lang="en-IN" dirty="0" smtClean="0">
                <a:solidFill>
                  <a:schemeClr val="tx1"/>
                </a:solidFill>
              </a:rPr>
              <a:t> profile. </a:t>
            </a:r>
          </a:p>
        </p:txBody>
      </p:sp>
      <p:pic>
        <p:nvPicPr>
          <p:cNvPr id="4098" name="Picture 2"/>
          <p:cNvPicPr>
            <a:picLocks noChangeAspect="1" noChangeArrowheads="1"/>
          </p:cNvPicPr>
          <p:nvPr/>
        </p:nvPicPr>
        <p:blipFill>
          <a:blip r:embed="rId3" cstate="print"/>
          <a:srcRect l="24597" t="18750" r="46706" b="28125"/>
          <a:stretch>
            <a:fillRect/>
          </a:stretch>
        </p:blipFill>
        <p:spPr bwMode="auto">
          <a:xfrm>
            <a:off x="4572000" y="1143000"/>
            <a:ext cx="4267200" cy="4800600"/>
          </a:xfrm>
          <a:prstGeom prst="rect">
            <a:avLst/>
          </a:prstGeom>
          <a:noFill/>
          <a:ln w="9525">
            <a:noFill/>
            <a:miter lim="800000"/>
            <a:headEnd/>
            <a:tailEnd/>
          </a:ln>
        </p:spPr>
      </p:pic>
      <p:pic>
        <p:nvPicPr>
          <p:cNvPr id="4" name="Screen 5">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7924800" y="228601"/>
            <a:ext cx="812800" cy="812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Used for Classification</a:t>
            </a:r>
            <a:endParaRPr lang="en-US" dirty="0"/>
          </a:p>
        </p:txBody>
      </p:sp>
      <p:sp>
        <p:nvSpPr>
          <p:cNvPr id="3" name="Content Placeholder 2"/>
          <p:cNvSpPr>
            <a:spLocks noGrp="1"/>
          </p:cNvSpPr>
          <p:nvPr>
            <p:ph idx="1"/>
          </p:nvPr>
        </p:nvSpPr>
        <p:spPr>
          <a:xfrm>
            <a:off x="457200" y="1600201"/>
            <a:ext cx="8229600" cy="2590800"/>
          </a:xfrm>
        </p:spPr>
        <p:txBody>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Random Forest Classifier</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Gradient Boost Classifier</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Decision Tree Classifier</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SVM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err="1" smtClean="0"/>
              <a:t>Ada</a:t>
            </a:r>
            <a:r>
              <a:rPr lang="en-US" dirty="0" smtClean="0"/>
              <a:t> Boost Classifier</a:t>
            </a:r>
          </a:p>
        </p:txBody>
      </p:sp>
      <p:sp>
        <p:nvSpPr>
          <p:cNvPr id="5" name="TextBox 4"/>
          <p:cNvSpPr txBox="1"/>
          <p:nvPr/>
        </p:nvSpPr>
        <p:spPr>
          <a:xfrm>
            <a:off x="609600" y="4800600"/>
            <a:ext cx="7924800" cy="369332"/>
          </a:xfrm>
          <a:prstGeom prst="rect">
            <a:avLst/>
          </a:prstGeom>
          <a:noFill/>
        </p:spPr>
        <p:txBody>
          <a:bodyPr wrap="square" rtlCol="0">
            <a:spAutoFit/>
          </a:bodyPr>
          <a:lstStyle/>
          <a:p>
            <a:r>
              <a:rPr lang="en-US" dirty="0" smtClean="0"/>
              <a:t>The confusion and Accuracy score is with respect to our best Prediction on </a:t>
            </a:r>
            <a:r>
              <a:rPr lang="en-US" dirty="0" err="1" smtClean="0"/>
              <a:t>Kaggle</a:t>
            </a:r>
            <a:r>
              <a:rPr lang="en-US" dirty="0" smtClean="0"/>
              <a:t>.</a:t>
            </a:r>
            <a:endParaRPr lang="en-US" dirty="0"/>
          </a:p>
        </p:txBody>
      </p:sp>
      <p:pic>
        <p:nvPicPr>
          <p:cNvPr id="6" name="Recorded Sound">
            <a:hlinkClick r:id="" action="ppaction://media"/>
          </p:cNvPr>
          <p:cNvPicPr>
            <a:picLocks noRot="1"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8229600" y="381000"/>
            <a:ext cx="304800" cy="304800"/>
          </a:xfrm>
          <a:prstGeom prst="rect">
            <a:avLst/>
          </a:prstGeom>
        </p:spPr>
      </p:pic>
    </p:spTree>
    <p:extLst>
      <p:ext uri="{BB962C8B-B14F-4D97-AF65-F5344CB8AC3E}">
        <p14:creationId xmlns="" xmlns:p14="http://schemas.microsoft.com/office/powerpoint/2010/main" val="1332411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IN" dirty="0" smtClean="0"/>
              <a:t/>
            </a:r>
            <a:br>
              <a:rPr lang="en-IN" dirty="0" smtClean="0"/>
            </a:br>
            <a:r>
              <a:rPr lang="en-IN" dirty="0" smtClean="0"/>
              <a:t>1. Random Forest</a:t>
            </a:r>
            <a:endParaRPr lang="en-IN" dirty="0"/>
          </a:p>
        </p:txBody>
      </p:sp>
      <p:sp>
        <p:nvSpPr>
          <p:cNvPr id="3" name="Content Placeholder 2"/>
          <p:cNvSpPr>
            <a:spLocks noGrp="1"/>
          </p:cNvSpPr>
          <p:nvPr>
            <p:ph sz="half" idx="1"/>
          </p:nvPr>
        </p:nvSpPr>
        <p:spPr>
          <a:xfrm>
            <a:off x="457200" y="1828800"/>
            <a:ext cx="4038600" cy="4297363"/>
          </a:xfrm>
        </p:spPr>
        <p:txBody>
          <a:bodyPr>
            <a:normAutofit fontScale="62500" lnSpcReduction="20000"/>
          </a:bodyPr>
          <a:lstStyle/>
          <a:p>
            <a:pPr algn="just">
              <a:buNone/>
            </a:pPr>
            <a:r>
              <a:rPr lang="en-IN" b="1" dirty="0" smtClean="0"/>
              <a:t>Description</a:t>
            </a:r>
            <a:r>
              <a:rPr lang="en-IN" dirty="0" smtClean="0"/>
              <a:t>: </a:t>
            </a:r>
            <a:r>
              <a:rPr lang="en-IN" sz="2600" dirty="0" smtClean="0">
                <a:latin typeface="+mj-lt"/>
              </a:rPr>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decision trees' habit of over fitting to their training set.</a:t>
            </a:r>
          </a:p>
        </p:txBody>
      </p:sp>
      <p:sp>
        <p:nvSpPr>
          <p:cNvPr id="4" name="Content Placeholder 3"/>
          <p:cNvSpPr>
            <a:spLocks noGrp="1"/>
          </p:cNvSpPr>
          <p:nvPr>
            <p:ph sz="half" idx="2"/>
          </p:nvPr>
        </p:nvSpPr>
        <p:spPr>
          <a:xfrm>
            <a:off x="4648200" y="1905000"/>
            <a:ext cx="4038600" cy="4221163"/>
          </a:xfrm>
        </p:spPr>
        <p:txBody>
          <a:bodyPr>
            <a:normAutofit fontScale="62500" lnSpcReduction="20000"/>
          </a:bodyPr>
          <a:lstStyle/>
          <a:p>
            <a:pPr>
              <a:buNone/>
            </a:pPr>
            <a:r>
              <a:rPr lang="en-IN" b="1" dirty="0" smtClean="0"/>
              <a:t>Cross Validation Score : </a:t>
            </a:r>
            <a:r>
              <a:rPr lang="en-IN" dirty="0" smtClean="0"/>
              <a:t>0.9002</a:t>
            </a:r>
            <a:endParaRPr lang="en-IN" b="1" dirty="0" smtClean="0"/>
          </a:p>
          <a:p>
            <a:pPr>
              <a:buNone/>
            </a:pPr>
            <a:r>
              <a:rPr lang="en-IN" b="1" dirty="0" smtClean="0"/>
              <a:t> </a:t>
            </a:r>
          </a:p>
          <a:p>
            <a:pPr>
              <a:buNone/>
            </a:pPr>
            <a:endParaRPr lang="en-IN" b="1" dirty="0" smtClean="0"/>
          </a:p>
          <a:p>
            <a:pPr>
              <a:buNone/>
            </a:pPr>
            <a:endParaRPr lang="en-IN" b="1" dirty="0" smtClean="0"/>
          </a:p>
          <a:p>
            <a:pPr>
              <a:buNone/>
            </a:pPr>
            <a:endParaRPr lang="en-IN" b="1" dirty="0" smtClean="0"/>
          </a:p>
          <a:p>
            <a:pPr>
              <a:buNone/>
            </a:pPr>
            <a:endParaRPr lang="en-IN" b="1" dirty="0" smtClean="0"/>
          </a:p>
          <a:p>
            <a:pPr>
              <a:buNone/>
            </a:pPr>
            <a:endParaRPr lang="en-IN" b="1" dirty="0" smtClean="0"/>
          </a:p>
          <a:p>
            <a:pPr>
              <a:buNone/>
            </a:pPr>
            <a:endParaRPr lang="en-IN" b="1" dirty="0" smtClean="0"/>
          </a:p>
          <a:p>
            <a:pPr>
              <a:buNone/>
            </a:pPr>
            <a:endParaRPr lang="en-IN" b="1" dirty="0" smtClean="0"/>
          </a:p>
          <a:p>
            <a:pPr>
              <a:buNone/>
            </a:pPr>
            <a:r>
              <a:rPr lang="en-IN" b="1" dirty="0" smtClean="0"/>
              <a:t>Confusion Matrix </a:t>
            </a:r>
            <a:r>
              <a:rPr lang="en-IN" dirty="0" smtClean="0"/>
              <a:t>: [297  7]</a:t>
            </a:r>
          </a:p>
          <a:p>
            <a:pPr>
              <a:buNone/>
            </a:pPr>
            <a:r>
              <a:rPr lang="en-IN" dirty="0" smtClean="0"/>
              <a:t>			[2  269]</a:t>
            </a:r>
          </a:p>
          <a:p>
            <a:pPr>
              <a:buNone/>
            </a:pPr>
            <a:endParaRPr lang="en-IN" dirty="0" smtClean="0"/>
          </a:p>
          <a:p>
            <a:pPr>
              <a:buNone/>
            </a:pPr>
            <a:r>
              <a:rPr lang="en-IN" dirty="0" smtClean="0"/>
              <a:t> </a:t>
            </a:r>
            <a:r>
              <a:rPr lang="en-IN" b="1" dirty="0" smtClean="0"/>
              <a:t>Accuracy</a:t>
            </a:r>
            <a:r>
              <a:rPr lang="en-IN" dirty="0" smtClean="0"/>
              <a:t> : 98.43%</a:t>
            </a:r>
          </a:p>
          <a:p>
            <a:pPr>
              <a:buNone/>
            </a:pPr>
            <a:endParaRPr lang="en-IN" dirty="0" smtClean="0"/>
          </a:p>
          <a:p>
            <a:pPr>
              <a:buNone/>
            </a:pPr>
            <a:r>
              <a:rPr lang="en-IN" dirty="0" smtClean="0"/>
              <a:t>	</a:t>
            </a:r>
          </a:p>
        </p:txBody>
      </p:sp>
      <p:pic>
        <p:nvPicPr>
          <p:cNvPr id="11" name="Picture 10" descr="RF.jpg"/>
          <p:cNvPicPr>
            <a:picLocks noChangeAspect="1"/>
          </p:cNvPicPr>
          <p:nvPr/>
        </p:nvPicPr>
        <p:blipFill>
          <a:blip r:embed="rId3" cstate="print"/>
          <a:srcRect b="37500"/>
          <a:stretch>
            <a:fillRect/>
          </a:stretch>
        </p:blipFill>
        <p:spPr>
          <a:xfrm>
            <a:off x="4724400" y="2209800"/>
            <a:ext cx="3886200" cy="1876097"/>
          </a:xfrm>
          <a:prstGeom prst="rect">
            <a:avLst/>
          </a:prstGeom>
        </p:spPr>
      </p:pic>
      <p:pic>
        <p:nvPicPr>
          <p:cNvPr id="12" name="Recorded Sound">
            <a:hlinkClick r:id="" action="ppaction://media"/>
          </p:cNvPr>
          <p:cNvPicPr>
            <a:picLocks noRot="1"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534400" y="3048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68" fill="hold"/>
                                        <p:tgtEl>
                                          <p:spTgt spid="12"/>
                                        </p:tgtEl>
                                      </p:cBhvr>
                                    </p:cmd>
                                  </p:childTnLst>
                                </p:cTn>
                              </p:par>
                            </p:childTnLst>
                          </p:cTn>
                        </p:par>
                      </p:childTnLst>
                    </p:cTn>
                  </p:par>
                </p:childTnLst>
              </p:cTn>
              <p:nextCondLst>
                <p:cond evt="onClick" delay="0">
                  <p:tgtEl>
                    <p:spTgt spid="12"/>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 Gradient Boosting Classifier</a:t>
            </a:r>
            <a:endParaRPr lang="en-IN" dirty="0"/>
          </a:p>
        </p:txBody>
      </p:sp>
      <p:sp>
        <p:nvSpPr>
          <p:cNvPr id="3" name="Content Placeholder 2"/>
          <p:cNvSpPr>
            <a:spLocks noGrp="1"/>
          </p:cNvSpPr>
          <p:nvPr>
            <p:ph sz="half" idx="1"/>
          </p:nvPr>
        </p:nvSpPr>
        <p:spPr/>
        <p:txBody>
          <a:bodyPr>
            <a:normAutofit fontScale="85000" lnSpcReduction="20000"/>
          </a:bodyPr>
          <a:lstStyle/>
          <a:p>
            <a:pPr algn="just">
              <a:buNone/>
            </a:pPr>
            <a:r>
              <a:rPr lang="en-IN" sz="2400" b="1" dirty="0" smtClean="0"/>
              <a:t>Description</a:t>
            </a:r>
            <a:r>
              <a:rPr lang="en-IN" dirty="0" smtClean="0"/>
              <a:t>: </a:t>
            </a:r>
            <a:r>
              <a:rPr lang="en-IN" sz="2200" dirty="0" smtClean="0"/>
              <a:t>Gradient Boosting Classifier produces a prediction model in the form of an ensemble of weak prediction models, typically decision trees. It builds the model in a stage-wise fashion like other boosting methods do, and it generalizes them by allowing optimization of an arbitrary differentiable loss function.</a:t>
            </a:r>
            <a:endParaRPr lang="en-IN" sz="2200" dirty="0"/>
          </a:p>
        </p:txBody>
      </p:sp>
      <p:sp>
        <p:nvSpPr>
          <p:cNvPr id="4" name="Content Placeholder 3"/>
          <p:cNvSpPr>
            <a:spLocks noGrp="1"/>
          </p:cNvSpPr>
          <p:nvPr>
            <p:ph sz="half" idx="2"/>
          </p:nvPr>
        </p:nvSpPr>
        <p:spPr>
          <a:xfrm>
            <a:off x="4648200" y="1600200"/>
            <a:ext cx="4267200" cy="4525963"/>
          </a:xfrm>
        </p:spPr>
        <p:txBody>
          <a:bodyPr>
            <a:normAutofit fontScale="85000" lnSpcReduction="20000"/>
          </a:bodyPr>
          <a:lstStyle/>
          <a:p>
            <a:pPr>
              <a:buNone/>
            </a:pPr>
            <a:r>
              <a:rPr lang="en-IN" sz="2400" b="1" dirty="0" smtClean="0"/>
              <a:t>Cross Validation Score: </a:t>
            </a:r>
            <a:r>
              <a:rPr lang="en-IN" sz="2400" dirty="0" smtClean="0"/>
              <a:t>0.9016</a:t>
            </a: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endParaRPr lang="en-IN" sz="2400" b="1" dirty="0" smtClean="0"/>
          </a:p>
          <a:p>
            <a:pPr>
              <a:buNone/>
            </a:pPr>
            <a:r>
              <a:rPr lang="en-IN" sz="2400" b="1" dirty="0" smtClean="0"/>
              <a:t>Confusion Matrix</a:t>
            </a:r>
            <a:r>
              <a:rPr lang="en-IN" dirty="0" smtClean="0"/>
              <a:t>: [298  7]</a:t>
            </a:r>
          </a:p>
          <a:p>
            <a:pPr>
              <a:buNone/>
            </a:pPr>
            <a:r>
              <a:rPr lang="en-IN" dirty="0" smtClean="0"/>
              <a:t>			  [1  269]</a:t>
            </a:r>
          </a:p>
          <a:p>
            <a:pPr>
              <a:buNone/>
            </a:pPr>
            <a:r>
              <a:rPr lang="en-IN" sz="2400" b="1" dirty="0" smtClean="0"/>
              <a:t>Accuracy</a:t>
            </a:r>
            <a:r>
              <a:rPr lang="en-IN" dirty="0" smtClean="0"/>
              <a:t>: 98.6%</a:t>
            </a:r>
            <a:endParaRPr lang="en-IN" dirty="0"/>
          </a:p>
        </p:txBody>
      </p:sp>
      <p:pic>
        <p:nvPicPr>
          <p:cNvPr id="5" name="Picture 4" descr="GBC.jpg"/>
          <p:cNvPicPr>
            <a:picLocks noChangeAspect="1"/>
          </p:cNvPicPr>
          <p:nvPr/>
        </p:nvPicPr>
        <p:blipFill>
          <a:blip r:embed="rId4" cstate="print"/>
          <a:srcRect b="35294"/>
          <a:stretch>
            <a:fillRect/>
          </a:stretch>
        </p:blipFill>
        <p:spPr>
          <a:xfrm>
            <a:off x="4572000" y="1981200"/>
            <a:ext cx="4419600" cy="2667000"/>
          </a:xfrm>
          <a:prstGeom prst="rect">
            <a:avLst/>
          </a:prstGeom>
        </p:spPr>
      </p:pic>
      <p:pic>
        <p:nvPicPr>
          <p:cNvPr id="7" name="Recorded Sound">
            <a:hlinkClick r:id="" action="ppaction://media"/>
          </p:cNvPr>
          <p:cNvPicPr>
            <a:picLocks noRot="1" noChangeAspect="1"/>
          </p:cNvPicPr>
          <p:nvPr>
            <a:audioFile r:link="rId1"/>
            <p:extLst>
              <p:ext uri="{DAA4B4D4-6D71-4841-9C94-3DE7FCFB9230}">
                <p14:media xmlns="" xmlns:p14="http://schemas.microsoft.com/office/powerpoint/2010/main" r:embed="rId5"/>
              </p:ext>
            </p:extLst>
          </p:nvPr>
        </p:nvPicPr>
        <p:blipFill>
          <a:blip r:embed="rId6" cstate="print"/>
          <a:stretch>
            <a:fillRect/>
          </a:stretch>
        </p:blipFill>
        <p:spPr>
          <a:xfrm>
            <a:off x="8382000" y="457200"/>
            <a:ext cx="304800" cy="304800"/>
          </a:xfrm>
          <a:prstGeom prst="rect">
            <a:avLst/>
          </a:prstGeom>
        </p:spPr>
      </p:pic>
      <p:pic>
        <p:nvPicPr>
          <p:cNvPr id="8" name="Recorded Sound">
            <a:hlinkClick r:id="" action="ppaction://media"/>
          </p:cNvPr>
          <p:cNvPicPr>
            <a:picLocks noRot="1" noChangeAspect="1"/>
          </p:cNvPicPr>
          <p:nvPr>
            <a:audioFile r:link="rId2"/>
            <p:extLst>
              <p:ext uri="{DAA4B4D4-6D71-4841-9C94-3DE7FCFB9230}">
                <p14:media xmlns="" xmlns:p14="http://schemas.microsoft.com/office/powerpoint/2010/main" r:embed="rId7"/>
              </p:ext>
            </p:extLst>
          </p:nvPr>
        </p:nvPicPr>
        <p:blipFill>
          <a:blip r:embed="rId6" cstate="print"/>
          <a:stretch>
            <a:fillRect/>
          </a:stretch>
        </p:blipFill>
        <p:spPr>
          <a:xfrm>
            <a:off x="8382000" y="10668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8"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578" fill="hold"/>
                                        <p:tgtEl>
                                          <p:spTgt spid="8"/>
                                        </p:tgtEl>
                                      </p:cBhvr>
                                    </p:cmd>
                                  </p:childTnLst>
                                </p:cTn>
                              </p:par>
                            </p:childTnLst>
                          </p:cTn>
                        </p:par>
                      </p:childTnLst>
                    </p:cTn>
                  </p:par>
                </p:childTnLst>
              </p:cTn>
              <p:nextCondLst>
                <p:cond evt="onClick" delay="0">
                  <p:tgtEl>
                    <p:spTgt spid="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3.Decision Tree Classifier</a:t>
            </a:r>
            <a:endParaRPr lang="en-IN" dirty="0"/>
          </a:p>
        </p:txBody>
      </p:sp>
      <p:sp>
        <p:nvSpPr>
          <p:cNvPr id="3" name="Content Placeholder 2"/>
          <p:cNvSpPr>
            <a:spLocks noGrp="1"/>
          </p:cNvSpPr>
          <p:nvPr>
            <p:ph sz="half" idx="1"/>
          </p:nvPr>
        </p:nvSpPr>
        <p:spPr/>
        <p:txBody>
          <a:bodyPr>
            <a:normAutofit fontScale="40000" lnSpcReduction="20000"/>
          </a:bodyPr>
          <a:lstStyle/>
          <a:p>
            <a:pPr algn="just">
              <a:buNone/>
            </a:pPr>
            <a:r>
              <a:rPr lang="en-IN" sz="3800" b="1" dirty="0" smtClean="0"/>
              <a:t>Description</a:t>
            </a:r>
            <a:r>
              <a:rPr lang="en-IN" sz="3200" b="1" dirty="0" smtClean="0"/>
              <a:t>: </a:t>
            </a:r>
            <a:r>
              <a:rPr lang="en-IN" sz="3600" dirty="0" smtClean="0"/>
              <a:t>Decision tree learning uses a decision tree as a predictive model which maps observations about an item (represented in the branches) to conclusions about the item's target value (represented in the leaves). It is one of the predictive modelling approaches used in statistics, data mining and machine learning. Tree models where the target variable can take a finite set of values are called classification trees; in these tree structures, leaves represent class labels and branches represent conjunctions of features that lead to those class labels. Decision trees where the target variable can take continuous values (typically real numbers) are called regression trees.</a:t>
            </a:r>
            <a:endParaRPr lang="en-IN" sz="3600" dirty="0"/>
          </a:p>
        </p:txBody>
      </p:sp>
      <p:sp>
        <p:nvSpPr>
          <p:cNvPr id="4" name="Content Placeholder 3"/>
          <p:cNvSpPr>
            <a:spLocks noGrp="1"/>
          </p:cNvSpPr>
          <p:nvPr>
            <p:ph sz="half" idx="2"/>
          </p:nvPr>
        </p:nvSpPr>
        <p:spPr>
          <a:xfrm>
            <a:off x="4648200" y="1752600"/>
            <a:ext cx="4038600" cy="4525963"/>
          </a:xfrm>
        </p:spPr>
        <p:txBody>
          <a:bodyPr>
            <a:normAutofit fontScale="40000" lnSpcReduction="20000"/>
          </a:bodyPr>
          <a:lstStyle/>
          <a:p>
            <a:pPr>
              <a:buNone/>
            </a:pPr>
            <a:r>
              <a:rPr lang="en-IN" sz="5100" b="1" dirty="0" smtClean="0"/>
              <a:t>Cross Validation Score: </a:t>
            </a:r>
            <a:r>
              <a:rPr lang="en-IN" sz="5100" dirty="0" smtClean="0"/>
              <a:t>0.8723</a:t>
            </a: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endParaRPr lang="en-IN" sz="5100" b="1" dirty="0" smtClean="0"/>
          </a:p>
          <a:p>
            <a:pPr>
              <a:buNone/>
            </a:pPr>
            <a:r>
              <a:rPr lang="en-IN" sz="5100" b="1" dirty="0" smtClean="0"/>
              <a:t>Confusion Matrix</a:t>
            </a:r>
            <a:r>
              <a:rPr lang="en-IN" sz="3200" dirty="0" smtClean="0"/>
              <a:t>:  </a:t>
            </a:r>
            <a:r>
              <a:rPr lang="en-IN" sz="4600" dirty="0" smtClean="0"/>
              <a:t>[284 10]</a:t>
            </a:r>
          </a:p>
          <a:p>
            <a:pPr>
              <a:buNone/>
            </a:pPr>
            <a:r>
              <a:rPr lang="en-IN" sz="4600" dirty="0" smtClean="0"/>
              <a:t>			   [15 266]</a:t>
            </a:r>
          </a:p>
          <a:p>
            <a:pPr>
              <a:buNone/>
            </a:pPr>
            <a:endParaRPr lang="en-IN" sz="3200" dirty="0" smtClean="0"/>
          </a:p>
          <a:p>
            <a:pPr>
              <a:buNone/>
            </a:pPr>
            <a:endParaRPr lang="en-IN" sz="3200" dirty="0" smtClean="0"/>
          </a:p>
          <a:p>
            <a:pPr>
              <a:buNone/>
            </a:pPr>
            <a:r>
              <a:rPr lang="en-IN" sz="5100" b="1" dirty="0" smtClean="0"/>
              <a:t>Accuracy</a:t>
            </a:r>
            <a:r>
              <a:rPr lang="en-IN" sz="3200" dirty="0" smtClean="0"/>
              <a:t> </a:t>
            </a:r>
            <a:r>
              <a:rPr lang="en-IN" sz="4600" dirty="0" smtClean="0"/>
              <a:t>:  95.65%</a:t>
            </a:r>
            <a:r>
              <a:rPr lang="en-IN" sz="3200" dirty="0" smtClean="0"/>
              <a:t>	</a:t>
            </a:r>
            <a:endParaRPr lang="en-IN" sz="3200" dirty="0"/>
          </a:p>
        </p:txBody>
      </p:sp>
      <p:pic>
        <p:nvPicPr>
          <p:cNvPr id="5" name="Picture 4" descr="DTC.jpg"/>
          <p:cNvPicPr>
            <a:picLocks noChangeAspect="1"/>
          </p:cNvPicPr>
          <p:nvPr/>
        </p:nvPicPr>
        <p:blipFill>
          <a:blip r:embed="rId3" cstate="print"/>
          <a:srcRect b="48276"/>
          <a:stretch>
            <a:fillRect/>
          </a:stretch>
        </p:blipFill>
        <p:spPr>
          <a:xfrm>
            <a:off x="4648200" y="2209800"/>
            <a:ext cx="4114800" cy="1844566"/>
          </a:xfrm>
          <a:prstGeom prst="rect">
            <a:avLst/>
          </a:prstGeom>
        </p:spPr>
      </p:pic>
      <p:pic>
        <p:nvPicPr>
          <p:cNvPr id="6" name="Recorded Sound">
            <a:hlinkClick r:id="" action="ppaction://media"/>
          </p:cNvPr>
          <p:cNvPicPr>
            <a:picLocks noRot="1"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8534400" y="228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58"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TotalTime>
  <Words>930</Words>
  <Application>Microsoft Office PowerPoint</Application>
  <PresentationFormat>On-screen Show (4:3)</PresentationFormat>
  <Paragraphs>138</Paragraphs>
  <Slides>16</Slides>
  <Notes>0</Notes>
  <HiddenSlides>0</HiddenSlides>
  <MMClips>18</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Twitter Bot Analysis using Machine Learning</vt:lpstr>
      <vt:lpstr>Overview of the Problem</vt:lpstr>
      <vt:lpstr>Overview of Dataset</vt:lpstr>
      <vt:lpstr>Cleaning and Analyzing the Data set</vt:lpstr>
      <vt:lpstr>Analyze the Data set</vt:lpstr>
      <vt:lpstr>Models Used for Classification</vt:lpstr>
      <vt:lpstr> 1. Random Forest</vt:lpstr>
      <vt:lpstr>2. Gradient Boosting Classifier</vt:lpstr>
      <vt:lpstr>3.Decision Tree Classifier</vt:lpstr>
      <vt:lpstr>4. Support Vector Machine</vt:lpstr>
      <vt:lpstr>5. Adaptive Boosting  Classifier</vt:lpstr>
      <vt:lpstr>Comparison </vt:lpstr>
      <vt:lpstr>Comparison </vt:lpstr>
      <vt:lpstr>                                         Conclusion </vt:lpstr>
      <vt:lpstr>Future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Shyam Nair</dc:creator>
  <cp:lastModifiedBy>Shyam Nair</cp:lastModifiedBy>
  <cp:revision>83</cp:revision>
  <dcterms:created xsi:type="dcterms:W3CDTF">2006-08-16T00:00:00Z</dcterms:created>
  <dcterms:modified xsi:type="dcterms:W3CDTF">2017-05-08T19:54:32Z</dcterms:modified>
</cp:coreProperties>
</file>